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00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778" autoAdjust="0"/>
  </p:normalViewPr>
  <p:slideViewPr>
    <p:cSldViewPr>
      <p:cViewPr>
        <p:scale>
          <a:sx n="60" d="100"/>
          <a:sy n="60" d="100"/>
        </p:scale>
        <p:origin x="-8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19F27-0474-4F17-B39B-49F282E3632B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3694415"/>
          </a:xfrm>
          <a:prstGeom prst="rect">
            <a:avLst/>
          </a:prstGeo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483768" y="116632"/>
            <a:ext cx="3972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980728"/>
            <a:ext cx="88569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Круглый стол: «Регистрация (учет) и сертификация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беспилотных авиационных систем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гражданского назначения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с учетом воздушного законодательства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Российской Федерации»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5816" y="3212976"/>
            <a:ext cx="3331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Г. Москва, 18-21 октября 2016 г.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3861048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Дорожная карта АЭРБАС «Коммерческое применение БАС взлётной массой 30 кг и менее»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0" y="3717032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5301208"/>
            <a:ext cx="1224880" cy="1224880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907704" y="5229200"/>
            <a:ext cx="40377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Докладчик: Валиев Амир Вильевич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Президент Ассоциации ЭРБАС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>
            <a:off x="28575" y="645071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1916832"/>
            <a:ext cx="8784976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000" dirty="0" smtClean="0"/>
              <a:t>Изменение ВК (ФЗ 462 от 03.07.206)				выполнено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000" dirty="0" smtClean="0"/>
              <a:t>Изменение ФАП-249 для БАС с БВС менее 30 кг			готовится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000" dirty="0" smtClean="0"/>
              <a:t>Страхование ущерба 3-им лицам держателям СЭ		существует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000" dirty="0" smtClean="0"/>
              <a:t>Уведомительный порядок до 150 м по ПВП			готовится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000" dirty="0" smtClean="0"/>
              <a:t>Права собственности на БАС					готовится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000" dirty="0" smtClean="0"/>
              <a:t>Внедрение АЗН-В на базе </a:t>
            </a:r>
            <a:r>
              <a:rPr lang="en-US" sz="2000" dirty="0" smtClean="0"/>
              <a:t>VDL-4 </a:t>
            </a:r>
            <a:r>
              <a:rPr lang="ru-RU" sz="2000" dirty="0" smtClean="0"/>
              <a:t>для единого ВП	</a:t>
            </a:r>
            <a:r>
              <a:rPr lang="en-US" sz="2000" dirty="0" smtClean="0"/>
              <a:t>	</a:t>
            </a:r>
            <a:r>
              <a:rPr lang="ru-RU" sz="2000" dirty="0" smtClean="0"/>
              <a:t>готовится</a:t>
            </a:r>
            <a:r>
              <a:rPr lang="en-US" sz="2000" dirty="0" smtClean="0"/>
              <a:t>.</a:t>
            </a:r>
            <a:endParaRPr lang="ru-RU" sz="20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746701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Дорожная карта АЭРБАС «Коммерческое применение БАС взлётной массой 30 кг и менее»</a:t>
            </a:r>
          </a:p>
        </p:txBody>
      </p:sp>
    </p:spTree>
    <p:extLst>
      <p:ext uri="{BB962C8B-B14F-4D97-AF65-F5344CB8AC3E}">
        <p14:creationId xmlns:p14="http://schemas.microsoft.com/office/powerpoint/2010/main" xmlns="" val="109865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>
            <a:off x="28575" y="645071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268760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БАС с БВС взлётной массой 30 кг и менее не подлежат обязательной сертификации;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БАС с БВС взлётной массой 30 кг и менее не подлежат государственной регистрации;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Для эксплуатации БАС с БВС взлётной массой 30 кг и менее не требуются авиационный специалист;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81754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Воздушный кодекс (ФЗ 462 от 03.07.2016)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314096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Необходимо изменение пирамиды законодательства в соответствии с изменениями в ВК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4077072"/>
            <a:ext cx="86409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Изменение ФАП-249 для возможности выдачи сертификата эксплуатанта БАС с БВС менее 30 кг;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Страхование ущерба 3-им лицам при наличии сертификата эксплуатанта;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Разграничение воздушного пространства (уведомительный порядок до 150 м в пределах визуальной видимости в ФП ИВП);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Государственный подход к внедрению АЗН-В на основе </a:t>
            </a:r>
            <a:r>
              <a:rPr lang="en-US" sz="2000" dirty="0" smtClean="0"/>
              <a:t>VDL-4 </a:t>
            </a:r>
            <a:r>
              <a:rPr lang="ru-RU" sz="2000" dirty="0" smtClean="0"/>
              <a:t>для полётов </a:t>
            </a:r>
            <a:r>
              <a:rPr lang="ru-RU" sz="2000" dirty="0"/>
              <a:t>БВС </a:t>
            </a:r>
            <a:r>
              <a:rPr lang="ru-RU" sz="2000" dirty="0" smtClean="0"/>
              <a:t>в </a:t>
            </a:r>
            <a:r>
              <a:rPr lang="ru-RU" sz="2000" dirty="0" err="1" smtClean="0"/>
              <a:t>несегрегированном</a:t>
            </a:r>
            <a:r>
              <a:rPr lang="ru-RU" sz="2000" dirty="0" smtClean="0"/>
              <a:t> ВП в классе </a:t>
            </a:r>
            <a:r>
              <a:rPr lang="en-US" sz="2000" dirty="0" smtClean="0"/>
              <a:t>“G”.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>
            <a:off x="28575" y="645071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8596" y="1785926"/>
            <a:ext cx="84249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AutoNum type="arabicPeriod"/>
            </a:pPr>
            <a:r>
              <a:rPr lang="ru-RU" sz="2000" dirty="0" smtClean="0"/>
              <a:t>ПАРО-90</a:t>
            </a:r>
            <a:r>
              <a:rPr lang="ru-RU" sz="2000" dirty="0"/>
              <a:t> </a:t>
            </a:r>
            <a:r>
              <a:rPr lang="ru-RU" sz="2000" dirty="0" smtClean="0"/>
              <a:t>неоправданно усложняет доступ к рынку услуг ДЗЗ коммерческих эксплуатантов БВС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ru-RU" sz="2000" dirty="0" smtClean="0"/>
              <a:t>Необходимо утвердить практику получения разрешений на АФС территории, не содержащей секретных сведений без наличия лицензии на работу с </a:t>
            </a:r>
            <a:r>
              <a:rPr lang="ru-RU" sz="2000" dirty="0" err="1" smtClean="0"/>
              <a:t>гос.тайной</a:t>
            </a:r>
            <a:r>
              <a:rPr lang="ru-RU" sz="2000" dirty="0" smtClean="0"/>
              <a:t>.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ru-RU" sz="2000" dirty="0" smtClean="0"/>
              <a:t>Вести перечень территорий, не требующих получения разрешений на АФС в соответствии с ПАРО-90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158" y="100010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Законодательство по ДЗЗ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68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>
            <a:off x="28575" y="645071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980728"/>
            <a:ext cx="7128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da-DK" dirty="0"/>
              <a:t>BILLING CODE 4910-13-P </a:t>
            </a:r>
          </a:p>
          <a:p>
            <a:r>
              <a:rPr lang="da-DK" dirty="0"/>
              <a:t>DEPARTMENT OF TRANSPORTATION </a:t>
            </a:r>
            <a:r>
              <a:rPr lang="en-US" dirty="0" smtClean="0"/>
              <a:t>FAA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1988840"/>
            <a:ext cx="864096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AutoNum type="arabicPeriod"/>
            </a:pPr>
            <a:r>
              <a:rPr lang="ru-RU" sz="2000" dirty="0" smtClean="0"/>
              <a:t>Выдача разрешений на эксплуатацию БВС массой менее 55 фунтов (25 кг</a:t>
            </a:r>
            <a:r>
              <a:rPr lang="ru-RU" sz="2000" dirty="0"/>
              <a:t>) без </a:t>
            </a:r>
            <a:r>
              <a:rPr lang="ru-RU" sz="2000" dirty="0" smtClean="0"/>
              <a:t>доказательства </a:t>
            </a:r>
            <a:r>
              <a:rPr lang="ru-RU" sz="2000" dirty="0" smtClean="0"/>
              <a:t>лётной </a:t>
            </a:r>
            <a:r>
              <a:rPr lang="ru-RU" sz="2000" dirty="0" smtClean="0"/>
              <a:t>годности (из-за существенно меньшего риска от ущерба при падении по сравнению с пилотируемой авиацией);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ru-RU" sz="2000" dirty="0" smtClean="0"/>
              <a:t>Уведомительный порядок использования ВП до 400 футов (120 м) в пределах прямой видимости (без оптических устройств кроме корректирующих) – фактически полёт по ПВП;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ru-RU" sz="2000" dirty="0" smtClean="0"/>
              <a:t>Определение необходимого объема знаний внешнего пилота. Стоимость обучения такому объему знаний не превышает 250 </a:t>
            </a:r>
            <a:r>
              <a:rPr lang="en-US" sz="2000" dirty="0" smtClean="0"/>
              <a:t>USD</a:t>
            </a:r>
            <a:r>
              <a:rPr lang="ru-RU" sz="2000" dirty="0" smtClean="0"/>
              <a:t>;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ru-RU" sz="2000" dirty="0" smtClean="0"/>
              <a:t>Все остальные применения могут быть разрешены пользователю, если он докажет авиационной администрации безопасность такого </a:t>
            </a:r>
            <a:r>
              <a:rPr lang="ru-RU" sz="2000" dirty="0" smtClean="0"/>
              <a:t>применения.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6166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>
            <a:off x="28575" y="645071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98072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Права собственности на БАС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1988840"/>
            <a:ext cx="864096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 smtClean="0"/>
              <a:t>Установление прав собственности на БАС;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 smtClean="0"/>
              <a:t>Определение залоговой стоимости БАС;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 smtClean="0"/>
              <a:t>Возможность использования лизинга и кредитования под стоимость БАС;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 smtClean="0"/>
              <a:t>Использование залоговой стоимости БАС для финансового обеспечения сделок с </a:t>
            </a:r>
            <a:r>
              <a:rPr lang="ru-RU" sz="2400" dirty="0" smtClean="0"/>
              <a:t>ними.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4336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29586</TotalTime>
  <Words>390</Words>
  <Application>Microsoft Macintosh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Gleb</dc:creator>
  <cp:lastModifiedBy>Админ</cp:lastModifiedBy>
  <cp:revision>134</cp:revision>
  <cp:lastPrinted>2016-11-07T16:45:52Z</cp:lastPrinted>
  <dcterms:created xsi:type="dcterms:W3CDTF">2016-09-14T04:30:02Z</dcterms:created>
  <dcterms:modified xsi:type="dcterms:W3CDTF">2016-11-10T07:36:00Z</dcterms:modified>
</cp:coreProperties>
</file>